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8" r:id="rId6"/>
    <p:sldId id="291" r:id="rId7"/>
    <p:sldId id="292" r:id="rId8"/>
    <p:sldId id="294" r:id="rId9"/>
    <p:sldId id="295" r:id="rId10"/>
    <p:sldId id="296" r:id="rId11"/>
    <p:sldId id="297" r:id="rId12"/>
    <p:sldId id="298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68" autoAdjust="0"/>
  </p:normalViewPr>
  <p:slideViewPr>
    <p:cSldViewPr>
      <p:cViewPr varScale="1">
        <p:scale>
          <a:sx n="102" d="100"/>
          <a:sy n="102" d="100"/>
        </p:scale>
        <p:origin x="18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9FE22-13E6-4BA6-B6A7-8C2D551EFFA4}" type="datetimeFigureOut">
              <a:rPr lang="nl-NL" smtClean="0"/>
              <a:t>15-11-2019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2C65-5005-4605-8066-6953C27C5E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Kort met elkaar brainstormen en op het bord opschrijven wat bij hen opkomt.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477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Wat moet er volgens jullie op het voorblad staan? In word laten zien hoe dit automatisch gegenereerd kan worden (Checklist afvinken)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19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3608" y="1412776"/>
            <a:ext cx="532859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u="sng" dirty="0">
                <a:latin typeface="Arial" pitchFamily="34" charset="0"/>
                <a:cs typeface="Arial" pitchFamily="34" charset="0"/>
              </a:rPr>
              <a:t>Welkom!</a:t>
            </a: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Klas 1A</a:t>
            </a:r>
          </a:p>
          <a:p>
            <a:pPr algn="ctr"/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Periode 1, lesweek 3</a:t>
            </a:r>
          </a:p>
          <a:p>
            <a:pPr algn="ctr"/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L&amp;O</a:t>
            </a:r>
          </a:p>
          <a:p>
            <a:r>
              <a:rPr lang="nl-NL" dirty="0"/>
              <a:t>Digitaal portfolio</a:t>
            </a: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A27CA-ABCE-4890-BDBB-49AD83A3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L&amp;O (leren en ontwikkelen)</a:t>
            </a:r>
          </a:p>
        </p:txBody>
      </p:sp>
      <p:pic>
        <p:nvPicPr>
          <p:cNvPr id="1026" name="Picture 2" descr="Afbeeldingsresultaat voor leren en ontwikkelen">
            <a:extLst>
              <a:ext uri="{FF2B5EF4-FFF2-40B4-BE49-F238E27FC236}">
                <a16:creationId xmlns:a16="http://schemas.microsoft.com/office/drawing/2014/main" id="{1DFA4039-7A06-47F0-9DA2-79A741185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340768"/>
            <a:ext cx="428625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ballon: ovaal 2">
            <a:extLst>
              <a:ext uri="{FF2B5EF4-FFF2-40B4-BE49-F238E27FC236}">
                <a16:creationId xmlns:a16="http://schemas.microsoft.com/office/drawing/2014/main" id="{2C11003B-E952-47C0-BF48-16E645FD3469}"/>
              </a:ext>
            </a:extLst>
          </p:cNvPr>
          <p:cNvSpPr/>
          <p:nvPr/>
        </p:nvSpPr>
        <p:spPr>
          <a:xfrm rot="10800000">
            <a:off x="1043608" y="3658488"/>
            <a:ext cx="3240360" cy="2722839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AD50679-DFFA-49C9-881A-4DB36799DDED}"/>
              </a:ext>
            </a:extLst>
          </p:cNvPr>
          <p:cNvSpPr txBox="1"/>
          <p:nvPr/>
        </p:nvSpPr>
        <p:spPr>
          <a:xfrm>
            <a:off x="1462504" y="4437112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Vorm:</a:t>
            </a:r>
          </a:p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-Groepsbijeenkomsten</a:t>
            </a:r>
          </a:p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- Individuele gesprekken</a:t>
            </a:r>
          </a:p>
        </p:txBody>
      </p:sp>
      <p:sp>
        <p:nvSpPr>
          <p:cNvPr id="6" name="Tekstballon: ovaal 5">
            <a:extLst>
              <a:ext uri="{FF2B5EF4-FFF2-40B4-BE49-F238E27FC236}">
                <a16:creationId xmlns:a16="http://schemas.microsoft.com/office/drawing/2014/main" id="{B782A281-C327-4AEF-8032-A5F9AABFEECE}"/>
              </a:ext>
            </a:extLst>
          </p:cNvPr>
          <p:cNvSpPr/>
          <p:nvPr/>
        </p:nvSpPr>
        <p:spPr>
          <a:xfrm rot="10800000" flipH="1">
            <a:off x="4572000" y="3573016"/>
            <a:ext cx="3888432" cy="2952328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6F6300B-37BB-4818-8CA2-6A8250970CFB}"/>
              </a:ext>
            </a:extLst>
          </p:cNvPr>
          <p:cNvSpPr txBox="1"/>
          <p:nvPr/>
        </p:nvSpPr>
        <p:spPr>
          <a:xfrm>
            <a:off x="5076057" y="4437112"/>
            <a:ext cx="30243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Inhoud:</a:t>
            </a:r>
          </a:p>
          <a:p>
            <a:pPr marL="285750" indent="-285750" algn="ctr">
              <a:buFontTx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Studievoortgang</a:t>
            </a:r>
          </a:p>
          <a:p>
            <a:pPr marL="285750" indent="-285750" algn="ctr">
              <a:buFontTx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Keuze voor specialisatie</a:t>
            </a:r>
          </a:p>
          <a:p>
            <a:pPr marL="285750" indent="-285750" algn="ctr">
              <a:buFontTx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Werkveldoriëntatie</a:t>
            </a:r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4867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A27CA-ABCE-4890-BDBB-49AD83A3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L&amp;O (leren en ontwikkelen)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AF070388-3414-42D5-A2BE-9B71A5D87FAE}"/>
              </a:ext>
            </a:extLst>
          </p:cNvPr>
          <p:cNvSpPr/>
          <p:nvPr/>
        </p:nvSpPr>
        <p:spPr>
          <a:xfrm>
            <a:off x="827584" y="1412776"/>
            <a:ext cx="79563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Ontwikkelen van een passende beroepshouding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Hoe belangrijk kennis en vaardigheden ook zijn: het gaat uiteindelijk om het gedrag dat je in de beroepspraktijk als Adviseur duurzame leefomgeving laat zien.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Jouw gedrag wordt in sterke mate bepaald door jouw persoonlijke identiteit; jouw </a:t>
            </a:r>
            <a:r>
              <a:rPr lang="nl-NL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talent(en), waarden, drijfveren en overtuigingen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bepalen hoe je denkt, voelt en handelt.</a:t>
            </a:r>
          </a:p>
        </p:txBody>
      </p:sp>
      <p:pic>
        <p:nvPicPr>
          <p:cNvPr id="2050" name="Picture 2" descr="Afbeeldingsresultaat voor gedrag is meer dan je ziet">
            <a:extLst>
              <a:ext uri="{FF2B5EF4-FFF2-40B4-BE49-F238E27FC236}">
                <a16:creationId xmlns:a16="http://schemas.microsoft.com/office/drawing/2014/main" id="{EE54EC02-F319-4E70-9DFD-4D40C7F29F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51" b="22700"/>
          <a:stretch/>
        </p:blipFill>
        <p:spPr bwMode="auto">
          <a:xfrm>
            <a:off x="5364088" y="3848816"/>
            <a:ext cx="2631431" cy="2884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1111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7CD77D-FF63-448E-9954-03B3E4265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407801"/>
            <a:ext cx="6645424" cy="648072"/>
          </a:xfrm>
        </p:spPr>
        <p:txBody>
          <a:bodyPr/>
          <a:lstStyle/>
          <a:p>
            <a:pPr algn="ctr"/>
            <a:r>
              <a:rPr lang="nl-NL" dirty="0"/>
              <a:t>Je kunt na afloop van L&amp;O leerjaar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1DA247-61FE-4351-BAB5-88D501725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672" y="1196752"/>
            <a:ext cx="7067128" cy="4929411"/>
          </a:xfrm>
        </p:spPr>
        <p:txBody>
          <a:bodyPr>
            <a:normAutofit/>
          </a:bodyPr>
          <a:lstStyle/>
          <a:p>
            <a:r>
              <a:rPr lang="nl-NL" sz="2400" dirty="0"/>
              <a:t>Jouw talenten benoemen</a:t>
            </a:r>
          </a:p>
          <a:p>
            <a:r>
              <a:rPr lang="nl-NL" sz="2400" dirty="0"/>
              <a:t>Jouw ontwikkeling verwoorden</a:t>
            </a:r>
          </a:p>
          <a:p>
            <a:r>
              <a:rPr lang="nl-NL" sz="2400" dirty="0"/>
              <a:t>Aangeven wat je nog te leren hebt</a:t>
            </a:r>
          </a:p>
          <a:p>
            <a:endParaRPr lang="nl-NL" sz="2400" dirty="0"/>
          </a:p>
          <a:p>
            <a:r>
              <a:rPr lang="nl-NL" sz="2400" dirty="0"/>
              <a:t>Situaties waar je trots op bent benoemen</a:t>
            </a:r>
          </a:p>
          <a:p>
            <a:r>
              <a:rPr lang="nl-NL" sz="2400" dirty="0"/>
              <a:t>Het effect van jouw gedrag beschrijven</a:t>
            </a:r>
          </a:p>
          <a:p>
            <a:endParaRPr lang="nl-NL" sz="2400" dirty="0"/>
          </a:p>
          <a:p>
            <a:r>
              <a:rPr lang="nl-NL" sz="2400" dirty="0"/>
              <a:t>Feedback geven en ontvangen</a:t>
            </a:r>
          </a:p>
        </p:txBody>
      </p:sp>
      <p:pic>
        <p:nvPicPr>
          <p:cNvPr id="3074" name="Picture 2" descr="Afbeeldingsresultaat voor loesje ontwikkelen">
            <a:extLst>
              <a:ext uri="{FF2B5EF4-FFF2-40B4-BE49-F238E27FC236}">
                <a16:creationId xmlns:a16="http://schemas.microsoft.com/office/drawing/2014/main" id="{4CE7FCC5-CA24-4A60-9F92-6635D10DB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165" y="4149080"/>
            <a:ext cx="1838325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218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385848-977E-4345-8D97-9C4801BFF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L&amp;O portfolio en assessment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5A4385-5876-4DF0-8826-3973D762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	Aan de hand van een online portfolio laat je zien wie je bent, 	wat je over jezelf hebt ontdekt, hoe je jouw ontwikkeling hebt 	gestuurd en wat dit heeft opgeleverd. </a:t>
            </a:r>
            <a:br>
              <a:rPr lang="nl-NL" sz="2000" dirty="0"/>
            </a:br>
            <a:endParaRPr lang="nl-NL" sz="2000" dirty="0"/>
          </a:p>
          <a:p>
            <a:pPr marL="0" indent="0">
              <a:buNone/>
            </a:pPr>
            <a:r>
              <a:rPr lang="nl-NL" sz="2000" dirty="0"/>
              <a:t>	• Weerspiegeling van jouw talenten, persoonlijkheid en 	beroepsidentiteit </a:t>
            </a:r>
          </a:p>
          <a:p>
            <a:pPr marL="0" indent="0">
              <a:buNone/>
            </a:pPr>
            <a:r>
              <a:rPr lang="nl-NL" sz="2000" dirty="0"/>
              <a:t>	• Jouw persoonlijke en professionele kwaliteiten </a:t>
            </a:r>
          </a:p>
          <a:p>
            <a:pPr marL="0" indent="0">
              <a:buNone/>
            </a:pPr>
            <a:r>
              <a:rPr lang="nl-NL" sz="2000" dirty="0"/>
              <a:t>	• Leerervaringen m.b.t. samenwerken van elke periode                	• Verzameling van successen en leerdoelen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	Aan het eind van het jaar presenteer je jezelf en jouw 	ontwikkeling in het assessment IBM. Verdere informatie volgt 	nog gedurende periode 1.</a:t>
            </a:r>
          </a:p>
        </p:txBody>
      </p:sp>
    </p:spTree>
    <p:extLst>
      <p:ext uri="{BB962C8B-B14F-4D97-AF65-F5344CB8AC3E}">
        <p14:creationId xmlns:p14="http://schemas.microsoft.com/office/powerpoint/2010/main" val="3586862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CA87FD-EA5D-4747-8980-9077373D0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Hoe werken we hier naartoe?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8EC1EA-53B8-49C8-99BE-8A3053445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595933"/>
            <a:ext cx="3312368" cy="4929411"/>
          </a:xfrm>
        </p:spPr>
        <p:txBody>
          <a:bodyPr/>
          <a:lstStyle/>
          <a:p>
            <a:r>
              <a:rPr lang="nl-NL" sz="2000" b="1" dirty="0"/>
              <a:t>L&amp;O bijeenkomsten</a:t>
            </a:r>
          </a:p>
          <a:p>
            <a:pPr>
              <a:buFontTx/>
              <a:buChar char="-"/>
            </a:pPr>
            <a:r>
              <a:rPr lang="nl-NL" sz="2000" dirty="0"/>
              <a:t>Klassikaal en individuele gesprekken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1ACCDDC-407F-4F20-893D-9CC62E0EFD4E}"/>
              </a:ext>
            </a:extLst>
          </p:cNvPr>
          <p:cNvSpPr txBox="1"/>
          <p:nvPr/>
        </p:nvSpPr>
        <p:spPr>
          <a:xfrm>
            <a:off x="4860032" y="1595933"/>
            <a:ext cx="37651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Input portfolio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-   Oefeningen en gesprekken</a:t>
            </a:r>
          </a:p>
          <a:p>
            <a:pPr marL="342900" indent="-342900">
              <a:buFontTx/>
              <a:buChar char="-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Feedback samenwerking</a:t>
            </a:r>
          </a:p>
          <a:p>
            <a:pPr marL="342900" indent="-342900">
              <a:buFontTx/>
              <a:buChar char="-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Studieresultaten</a:t>
            </a:r>
          </a:p>
          <a:p>
            <a:pPr marL="342900" indent="-342900">
              <a:buFontTx/>
              <a:buChar char="-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Persoonlijke reflectieverslagen per periode</a:t>
            </a:r>
          </a:p>
          <a:p>
            <a:pPr marL="342900" indent="-342900">
              <a:buFontTx/>
              <a:buChar char="-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Reflecteren op ervaringen in je stage</a:t>
            </a:r>
          </a:p>
          <a:p>
            <a:pPr marL="342900" indent="-342900">
              <a:buFontTx/>
              <a:buChar char="-"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Afbeeldingsresultaat voor reflecteren">
            <a:extLst>
              <a:ext uri="{FF2B5EF4-FFF2-40B4-BE49-F238E27FC236}">
                <a16:creationId xmlns:a16="http://schemas.microsoft.com/office/drawing/2014/main" id="{E93D0043-7562-4B48-832B-CF9FF3A0E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934" y="4581128"/>
            <a:ext cx="3512131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8616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6BA0BB-55CA-4A86-A595-7EB1AD5B4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Digitaal portfolio aanmaken in WIX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AAD4A28-623E-4B47-9719-8117BE9B76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059720"/>
            <a:ext cx="7518259" cy="2736304"/>
          </a:xfrm>
          <a:prstGeom prst="rect">
            <a:avLst/>
          </a:prstGeom>
        </p:spPr>
      </p:pic>
      <p:sp>
        <p:nvSpPr>
          <p:cNvPr id="6" name="Ovaal 5">
            <a:extLst>
              <a:ext uri="{FF2B5EF4-FFF2-40B4-BE49-F238E27FC236}">
                <a16:creationId xmlns:a16="http://schemas.microsoft.com/office/drawing/2014/main" id="{B22A5C90-7AD3-4482-8CA0-331E66353E63}"/>
              </a:ext>
            </a:extLst>
          </p:cNvPr>
          <p:cNvSpPr/>
          <p:nvPr/>
        </p:nvSpPr>
        <p:spPr>
          <a:xfrm>
            <a:off x="3779912" y="3068960"/>
            <a:ext cx="1984176" cy="1367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18F1611-CEB5-4FD6-BB0C-3875923ED3CB}"/>
              </a:ext>
            </a:extLst>
          </p:cNvPr>
          <p:cNvSpPr txBox="1"/>
          <p:nvPr/>
        </p:nvSpPr>
        <p:spPr>
          <a:xfrm>
            <a:off x="1475656" y="1289698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Ga naar www.wix.com</a:t>
            </a:r>
          </a:p>
        </p:txBody>
      </p:sp>
    </p:spTree>
    <p:extLst>
      <p:ext uri="{BB962C8B-B14F-4D97-AF65-F5344CB8AC3E}">
        <p14:creationId xmlns:p14="http://schemas.microsoft.com/office/powerpoint/2010/main" val="1154549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84858-A1D9-4DDD-8B99-4E55F7A4C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332656"/>
            <a:ext cx="6912768" cy="648072"/>
          </a:xfrm>
        </p:spPr>
        <p:txBody>
          <a:bodyPr/>
          <a:lstStyle/>
          <a:p>
            <a:pPr algn="l"/>
            <a:r>
              <a:rPr lang="nl-NL" dirty="0"/>
              <a:t>Aanmaken van een persoonlijke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AACEE7-D945-4576-A462-7FC0CB5B6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Gebruik foto’s of stel jezelf voor aan de hand van een kort filmpje (uploaden op je digitaal portfolio)</a:t>
            </a:r>
          </a:p>
          <a:p>
            <a:r>
              <a:rPr lang="nl-NL" dirty="0"/>
              <a:t>Je zou gebruik kunnen maken van je reeds geschreven kennismakingsbrief</a:t>
            </a:r>
          </a:p>
          <a:p>
            <a:endParaRPr lang="nl-NL" dirty="0"/>
          </a:p>
          <a:p>
            <a:r>
              <a:rPr lang="nl-NL" dirty="0"/>
              <a:t>Zorg er in ieder geval voor dat je aan het einde van de les een pagina </a:t>
            </a:r>
            <a:r>
              <a:rPr lang="nl-NL"/>
              <a:t>hebt aangemaakt </a:t>
            </a:r>
            <a:r>
              <a:rPr lang="nl-NL" dirty="0"/>
              <a:t>waarop je jezelf voorstelt </a:t>
            </a:r>
          </a:p>
          <a:p>
            <a:endParaRPr lang="nl-NL" dirty="0"/>
          </a:p>
          <a:p>
            <a:r>
              <a:rPr lang="nl-NL" dirty="0"/>
              <a:t>Wees creatief! </a:t>
            </a:r>
            <a:r>
              <a:rPr lang="nl-NL" dirty="0">
                <a:sym typeface="Wingdings" panose="05000000000000000000" pitchFamily="2" charset="2"/>
              </a:rPr>
              <a:t>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253349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34F3C5-A668-4C0E-9672-EF81002B88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3C8C99-CC9D-459B-9919-753B715378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69D9B1-3402-432F-BC68-25E3A979F893}">
  <ds:schemaRefs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34354c1b-6b8c-435b-ad50-990538c19557"/>
    <ds:schemaRef ds:uri="http://schemas.openxmlformats.org/package/2006/metadata/core-properties"/>
    <ds:schemaRef ds:uri="47a28104-336f-447d-946e-e305ac2bcd47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281</Words>
  <Application>Microsoft Office PowerPoint</Application>
  <PresentationFormat>Diavoorstelling (4:3)</PresentationFormat>
  <Paragraphs>59</Paragraphs>
  <Slides>9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Kantoorthema</vt:lpstr>
      <vt:lpstr>PowerPoint-presentatie</vt:lpstr>
      <vt:lpstr>Programma</vt:lpstr>
      <vt:lpstr>L&amp;O (leren en ontwikkelen)</vt:lpstr>
      <vt:lpstr>L&amp;O (leren en ontwikkelen)</vt:lpstr>
      <vt:lpstr>Je kunt na afloop van L&amp;O leerjaar 1</vt:lpstr>
      <vt:lpstr>L&amp;O portfolio en assessment </vt:lpstr>
      <vt:lpstr>Hoe werken we hier naartoe?</vt:lpstr>
      <vt:lpstr>Digitaal portfolio aanmaken in WIX</vt:lpstr>
      <vt:lpstr>Aanmaken van een persoonlijke pagina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Thomas Noordeloos</cp:lastModifiedBy>
  <cp:revision>41</cp:revision>
  <dcterms:created xsi:type="dcterms:W3CDTF">2013-11-15T15:05:42Z</dcterms:created>
  <dcterms:modified xsi:type="dcterms:W3CDTF">2019-11-15T11:33:21Z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